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89" r:id="rId2"/>
    <p:sldId id="265" r:id="rId3"/>
    <p:sldId id="290" r:id="rId4"/>
    <p:sldId id="291" r:id="rId5"/>
    <p:sldId id="280" r:id="rId6"/>
    <p:sldId id="274" r:id="rId7"/>
  </p:sldIdLst>
  <p:sldSz cx="18288000" cy="10287000"/>
  <p:notesSz cx="6888163" cy="10020300"/>
  <p:embeddedFontLst>
    <p:embeddedFont>
      <p:font typeface="League Spartan" panose="020B0604020202020204" charset="0"/>
      <p:regular r:id="rId9"/>
    </p:embeddedFont>
    <p:embeddedFont>
      <p:font typeface="Lato" panose="020F0502020204030203" pitchFamily="3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C3F"/>
    <a:srgbClr val="F3B6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5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AAC69BF-2750-4F37-8AC6-69511650CD96}" type="datetimeFigureOut">
              <a:rPr lang="en-ID" smtClean="0"/>
              <a:t>10/02/2025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E1B8F17-0ED3-4BD8-94E9-69B3D3C5EF7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70035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5.svg"/><Relationship Id="rId4" Type="http://schemas.openxmlformats.org/officeDocument/2006/relationships/image" Target="../media/image3.svg"/><Relationship Id="rId9" Type="http://schemas.openxmlformats.org/officeDocument/2006/relationships/image" Target="../media/image3.pn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3" name="Freeform 3"/>
          <p:cNvSpPr/>
          <p:nvPr/>
        </p:nvSpPr>
        <p:spPr>
          <a:xfrm>
            <a:off x="2852386" y="2605544"/>
            <a:ext cx="12583225" cy="4987533"/>
          </a:xfrm>
          <a:custGeom>
            <a:avLst/>
            <a:gdLst/>
            <a:ahLst/>
            <a:cxnLst/>
            <a:rect l="l" t="t" r="r" b="b"/>
            <a:pathLst>
              <a:path w="12583225" h="4987533">
                <a:moveTo>
                  <a:pt x="0" y="0"/>
                </a:moveTo>
                <a:lnTo>
                  <a:pt x="12583224" y="0"/>
                </a:lnTo>
                <a:lnTo>
                  <a:pt x="12583224" y="4987533"/>
                </a:lnTo>
                <a:lnTo>
                  <a:pt x="0" y="49875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V="1">
            <a:off x="280770" y="6134592"/>
            <a:ext cx="3864095" cy="3899545"/>
          </a:xfrm>
          <a:custGeom>
            <a:avLst/>
            <a:gdLst/>
            <a:ahLst/>
            <a:cxnLst/>
            <a:rect l="l" t="t" r="r" b="b"/>
            <a:pathLst>
              <a:path w="3864095" h="3899545">
                <a:moveTo>
                  <a:pt x="0" y="3899545"/>
                </a:moveTo>
                <a:lnTo>
                  <a:pt x="3864095" y="3899545"/>
                </a:lnTo>
                <a:lnTo>
                  <a:pt x="3864095" y="0"/>
                </a:lnTo>
                <a:lnTo>
                  <a:pt x="0" y="0"/>
                </a:lnTo>
                <a:lnTo>
                  <a:pt x="0" y="3899545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77296" y="3619500"/>
            <a:ext cx="15133407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800" dirty="0">
                <a:solidFill>
                  <a:srgbClr val="163C3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REALISASI KINERJA &amp; REALISASI FISIK KEUANGAN PERANGKAT DAERAH</a:t>
            </a:r>
          </a:p>
          <a:p>
            <a:pPr algn="ctr"/>
            <a:r>
              <a:rPr lang="en-US" sz="4800" dirty="0">
                <a:solidFill>
                  <a:srgbClr val="163C3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KOTA PANGKAL PINANG</a:t>
            </a:r>
          </a:p>
        </p:txBody>
      </p:sp>
      <p:sp>
        <p:nvSpPr>
          <p:cNvPr id="8" name="Freeform 8"/>
          <p:cNvSpPr/>
          <p:nvPr/>
        </p:nvSpPr>
        <p:spPr>
          <a:xfrm flipH="1">
            <a:off x="14199852" y="271913"/>
            <a:ext cx="3864095" cy="3899545"/>
          </a:xfrm>
          <a:custGeom>
            <a:avLst/>
            <a:gdLst/>
            <a:ahLst/>
            <a:cxnLst/>
            <a:rect l="l" t="t" r="r" b="b"/>
            <a:pathLst>
              <a:path w="3864095" h="3899545">
                <a:moveTo>
                  <a:pt x="3864095" y="0"/>
                </a:moveTo>
                <a:lnTo>
                  <a:pt x="0" y="0"/>
                </a:lnTo>
                <a:lnTo>
                  <a:pt x="0" y="3899545"/>
                </a:lnTo>
                <a:lnTo>
                  <a:pt x="3864095" y="3899545"/>
                </a:lnTo>
                <a:lnTo>
                  <a:pt x="386409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486400" y="7084432"/>
            <a:ext cx="7315200" cy="252707"/>
          </a:xfrm>
          <a:custGeom>
            <a:avLst/>
            <a:gdLst/>
            <a:ahLst/>
            <a:cxnLst/>
            <a:rect l="l" t="t" r="r" b="b"/>
            <a:pathLst>
              <a:path w="7315200" h="252707">
                <a:moveTo>
                  <a:pt x="0" y="0"/>
                </a:moveTo>
                <a:lnTo>
                  <a:pt x="7315200" y="0"/>
                </a:lnTo>
                <a:lnTo>
                  <a:pt x="7315200" y="252707"/>
                </a:lnTo>
                <a:lnTo>
                  <a:pt x="0" y="2527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9474ADA-C397-9089-AB72-F8F3F3CD768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01137" y="406108"/>
            <a:ext cx="1611680" cy="19644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96873D6-9A7E-8AAF-9343-7A435545A26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7132" y="1189460"/>
            <a:ext cx="2134234" cy="460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9C229D-4D9D-0296-C48C-4263052FC545}"/>
              </a:ext>
            </a:extLst>
          </p:cNvPr>
          <p:cNvSpPr txBox="1"/>
          <p:nvPr/>
        </p:nvSpPr>
        <p:spPr>
          <a:xfrm>
            <a:off x="4065252" y="7383891"/>
            <a:ext cx="10134600" cy="857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2400" dirty="0">
                <a:solidFill>
                  <a:srgbClr val="163C3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(</a:t>
            </a:r>
            <a:r>
              <a:rPr lang="en-US" sz="2400" dirty="0" err="1">
                <a:solidFill>
                  <a:srgbClr val="163C3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sampai</a:t>
            </a:r>
            <a:r>
              <a:rPr lang="en-US" sz="2400" dirty="0">
                <a:solidFill>
                  <a:srgbClr val="163C3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2400" dirty="0" err="1">
                <a:solidFill>
                  <a:srgbClr val="163C3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dengan</a:t>
            </a:r>
            <a:r>
              <a:rPr lang="en-US" sz="2400" dirty="0">
                <a:solidFill>
                  <a:srgbClr val="163C3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31 </a:t>
            </a:r>
            <a:r>
              <a:rPr lang="en-US" sz="2400" dirty="0" err="1">
                <a:solidFill>
                  <a:srgbClr val="163C3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Desember</a:t>
            </a:r>
            <a:r>
              <a:rPr lang="en-US" sz="2400" dirty="0">
                <a:solidFill>
                  <a:srgbClr val="163C3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2024)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32365" y="-561924"/>
            <a:ext cx="5555759" cy="4373898"/>
          </a:xfrm>
          <a:custGeom>
            <a:avLst/>
            <a:gdLst/>
            <a:ahLst/>
            <a:cxnLst/>
            <a:rect l="l" t="t" r="r" b="b"/>
            <a:pathLst>
              <a:path w="5555759" h="4373898">
                <a:moveTo>
                  <a:pt x="0" y="0"/>
                </a:moveTo>
                <a:lnTo>
                  <a:pt x="5555759" y="0"/>
                </a:lnTo>
                <a:lnTo>
                  <a:pt x="5555759" y="4373898"/>
                </a:lnTo>
                <a:lnTo>
                  <a:pt x="0" y="43738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2226649" y="7708808"/>
            <a:ext cx="7315200" cy="3098985"/>
          </a:xfrm>
          <a:custGeom>
            <a:avLst/>
            <a:gdLst/>
            <a:ahLst/>
            <a:cxnLst/>
            <a:rect l="l" t="t" r="r" b="b"/>
            <a:pathLst>
              <a:path w="7315200" h="3098985">
                <a:moveTo>
                  <a:pt x="7315200" y="0"/>
                </a:moveTo>
                <a:lnTo>
                  <a:pt x="0" y="0"/>
                </a:lnTo>
                <a:lnTo>
                  <a:pt x="0" y="3098984"/>
                </a:lnTo>
                <a:lnTo>
                  <a:pt x="7315200" y="309898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280770" y="6134592"/>
            <a:ext cx="3864095" cy="3899545"/>
          </a:xfrm>
          <a:custGeom>
            <a:avLst/>
            <a:gdLst/>
            <a:ahLst/>
            <a:cxnLst/>
            <a:rect l="l" t="t" r="r" b="b"/>
            <a:pathLst>
              <a:path w="3864095" h="3899545">
                <a:moveTo>
                  <a:pt x="0" y="3899545"/>
                </a:moveTo>
                <a:lnTo>
                  <a:pt x="3864095" y="3899545"/>
                </a:lnTo>
                <a:lnTo>
                  <a:pt x="3864095" y="0"/>
                </a:lnTo>
                <a:lnTo>
                  <a:pt x="0" y="0"/>
                </a:lnTo>
                <a:lnTo>
                  <a:pt x="0" y="389954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4199852" y="271913"/>
            <a:ext cx="3864095" cy="3899545"/>
          </a:xfrm>
          <a:custGeom>
            <a:avLst/>
            <a:gdLst/>
            <a:ahLst/>
            <a:cxnLst/>
            <a:rect l="l" t="t" r="r" b="b"/>
            <a:pathLst>
              <a:path w="3864095" h="3899545">
                <a:moveTo>
                  <a:pt x="3864095" y="0"/>
                </a:moveTo>
                <a:lnTo>
                  <a:pt x="0" y="0"/>
                </a:lnTo>
                <a:lnTo>
                  <a:pt x="0" y="3899545"/>
                </a:lnTo>
                <a:lnTo>
                  <a:pt x="3864095" y="3899545"/>
                </a:lnTo>
                <a:lnTo>
                  <a:pt x="386409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1BB1B01-77E8-A4F0-30C4-D305C523C7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5846" y="952500"/>
            <a:ext cx="2125354" cy="458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23D7894A-E16C-7130-3042-5111EAB8F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101587"/>
              </p:ext>
            </p:extLst>
          </p:nvPr>
        </p:nvGraphicFramePr>
        <p:xfrm>
          <a:off x="1524001" y="1611506"/>
          <a:ext cx="15697199" cy="7630723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872509">
                  <a:extLst>
                    <a:ext uri="{9D8B030D-6E8A-4147-A177-3AD203B41FA5}">
                      <a16:colId xmlns:a16="http://schemas.microsoft.com/office/drawing/2014/main" xmlns="" val="2569436136"/>
                    </a:ext>
                  </a:extLst>
                </a:gridCol>
                <a:gridCol w="4386863">
                  <a:extLst>
                    <a:ext uri="{9D8B030D-6E8A-4147-A177-3AD203B41FA5}">
                      <a16:colId xmlns:a16="http://schemas.microsoft.com/office/drawing/2014/main" xmlns="" val="3253984808"/>
                    </a:ext>
                  </a:extLst>
                </a:gridCol>
                <a:gridCol w="2513028">
                  <a:extLst>
                    <a:ext uri="{9D8B030D-6E8A-4147-A177-3AD203B41FA5}">
                      <a16:colId xmlns:a16="http://schemas.microsoft.com/office/drawing/2014/main" xmlns="" val="1088253628"/>
                    </a:ext>
                  </a:extLst>
                </a:gridCol>
                <a:gridCol w="2052082">
                  <a:extLst>
                    <a:ext uri="{9D8B030D-6E8A-4147-A177-3AD203B41FA5}">
                      <a16:colId xmlns:a16="http://schemas.microsoft.com/office/drawing/2014/main" xmlns="" val="4013371588"/>
                    </a:ext>
                  </a:extLst>
                </a:gridCol>
                <a:gridCol w="1217877">
                  <a:extLst>
                    <a:ext uri="{9D8B030D-6E8A-4147-A177-3AD203B41FA5}">
                      <a16:colId xmlns:a16="http://schemas.microsoft.com/office/drawing/2014/main" xmlns="" val="3122968674"/>
                    </a:ext>
                  </a:extLst>
                </a:gridCol>
                <a:gridCol w="1469394">
                  <a:extLst>
                    <a:ext uri="{9D8B030D-6E8A-4147-A177-3AD203B41FA5}">
                      <a16:colId xmlns:a16="http://schemas.microsoft.com/office/drawing/2014/main" xmlns="" val="3116814711"/>
                    </a:ext>
                  </a:extLst>
                </a:gridCol>
                <a:gridCol w="860457">
                  <a:extLst>
                    <a:ext uri="{9D8B030D-6E8A-4147-A177-3AD203B41FA5}">
                      <a16:colId xmlns:a16="http://schemas.microsoft.com/office/drawing/2014/main" xmlns="" val="4013715902"/>
                    </a:ext>
                  </a:extLst>
                </a:gridCol>
                <a:gridCol w="847219">
                  <a:extLst>
                    <a:ext uri="{9D8B030D-6E8A-4147-A177-3AD203B41FA5}">
                      <a16:colId xmlns:a16="http://schemas.microsoft.com/office/drawing/2014/main" xmlns="" val="1382135827"/>
                    </a:ext>
                  </a:extLst>
                </a:gridCol>
                <a:gridCol w="1477770">
                  <a:extLst>
                    <a:ext uri="{9D8B030D-6E8A-4147-A177-3AD203B41FA5}">
                      <a16:colId xmlns:a16="http://schemas.microsoft.com/office/drawing/2014/main" xmlns="" val="1870136365"/>
                    </a:ext>
                  </a:extLst>
                </a:gridCol>
              </a:tblGrid>
              <a:tr h="5513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NO</a:t>
                      </a:r>
                      <a:endParaRPr lang="en-ID" sz="18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15282" marR="115282" marT="57641" marB="57641" anchor="ctr">
                    <a:solidFill>
                      <a:srgbClr val="163C3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PERANGKAT DAERAH</a:t>
                      </a:r>
                      <a:endParaRPr lang="en-ID" sz="18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15282" marR="115282" marT="57641" marB="57641" anchor="ctr">
                    <a:solidFill>
                      <a:srgbClr val="163C3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PAGU</a:t>
                      </a:r>
                      <a:endParaRPr lang="en-ID" sz="18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15282" marR="115282" marT="57641" marB="57641" anchor="ctr">
                    <a:solidFill>
                      <a:srgbClr val="163C3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REALISASI</a:t>
                      </a:r>
                      <a:endParaRPr lang="en-ID" sz="18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15282" marR="115282" marT="57641" marB="57641" anchor="ctr">
                    <a:solidFill>
                      <a:srgbClr val="163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PERSENTASE REALISASI</a:t>
                      </a:r>
                      <a:endParaRPr lang="en-ID" sz="18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15282" marR="115282" marT="57641" marB="57641" anchor="ctr">
                    <a:solidFill>
                      <a:srgbClr val="163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20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KRITERIA</a:t>
                      </a:r>
                      <a:endParaRPr lang="en-ID" sz="20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15282" marR="115282" marT="57641" marB="57641" anchor="ctr">
                    <a:solidFill>
                      <a:srgbClr val="163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REALISASI FISIK</a:t>
                      </a:r>
                      <a:endParaRPr lang="en-ID" sz="18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15282" marR="115282" marT="57641" marB="57641" anchor="ctr">
                    <a:solidFill>
                      <a:srgbClr val="163C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8553274"/>
                  </a:ext>
                </a:extLst>
              </a:tr>
              <a:tr h="545168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Kinerja</a:t>
                      </a:r>
                      <a:br>
                        <a:rPr lang="en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(%)</a:t>
                      </a:r>
                      <a:endParaRPr lang="en-ID" sz="18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15282" marR="115282" marT="57641" marB="57641" anchor="ctr">
                    <a:solidFill>
                      <a:srgbClr val="163C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u="none" strike="noStrike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Keuangan</a:t>
                      </a:r>
                      <a:r>
                        <a:rPr lang="en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/>
                      </a:r>
                      <a:br>
                        <a:rPr lang="en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(%)</a:t>
                      </a:r>
                      <a:endParaRPr lang="en-ID" sz="18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15282" marR="115282" marT="57641" marB="57641" anchor="ctr">
                    <a:solidFill>
                      <a:srgbClr val="163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</a:t>
                      </a:r>
                      <a:endParaRPr lang="en-ID" sz="18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rgbClr val="163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Rp</a:t>
                      </a:r>
                      <a:endParaRPr lang="en-ID" sz="18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rgbClr val="163C3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172936"/>
                  </a:ext>
                </a:extLst>
              </a:tr>
              <a:tr h="42265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  <a:endParaRPr lang="en-ID" sz="1600" b="1" i="1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rgbClr val="163C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  <a:endParaRPr lang="en-ID" sz="1600" b="1" i="1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rgbClr val="163C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ID" sz="1600" b="1" i="1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rgbClr val="163C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r>
                        <a:rPr lang="id-ID" sz="160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  <a:endParaRPr lang="en-ID" sz="1600" b="1" i="1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rgbClr val="163C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  <a:endParaRPr lang="en-ID" sz="1600" b="1" i="1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rgbClr val="163C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</a:t>
                      </a:r>
                      <a:endParaRPr lang="en-ID" sz="1600" b="1" i="1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rgbClr val="163C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</a:t>
                      </a:r>
                      <a:endParaRPr lang="en-ID" sz="1600" b="1" i="1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rgbClr val="163C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</a:t>
                      </a:r>
                      <a:endParaRPr lang="en-ID" sz="1600" b="1" i="1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rgbClr val="163C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</a:t>
                      </a:r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ID" sz="1600" b="1" i="1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rgbClr val="163C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2036708"/>
                  </a:ext>
                </a:extLst>
              </a:tr>
              <a:tr h="546224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  <a:endParaRPr lang="en-ID" sz="1600" b="1" i="0" u="none" strike="noStrike" dirty="0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15888" algn="l" fontAlgn="ctr"/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Sekretariat</a:t>
                      </a:r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DPRD</a:t>
                      </a:r>
                      <a:endParaRPr lang="en-ID" sz="1600" b="1" i="0" u="none" strike="noStrike" dirty="0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77.533.847.926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66.034.909.495</a:t>
                      </a:r>
                      <a:endParaRPr lang="en-ID" sz="18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100,00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85,17</a:t>
                      </a:r>
                      <a:endParaRPr lang="en-ID" sz="18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100,00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22495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  <a:endParaRPr lang="en-ID" sz="1600" b="1" i="0" u="none" strike="noStrike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</a:t>
                      </a:r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Sekretariat</a:t>
                      </a:r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Daerah</a:t>
                      </a:r>
                      <a:endParaRPr lang="en-ID" sz="1600" b="1" i="0" u="none" strike="noStrike" dirty="0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51.591.298.565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48.083.921.547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98,82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93,20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95,00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6304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  <a:endParaRPr lang="en-ID" sz="1600" b="1" i="0" u="none" strike="noStrike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</a:t>
                      </a:r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Inspektorat</a:t>
                      </a:r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Daerah</a:t>
                      </a:r>
                      <a:endParaRPr lang="en-ID" sz="1600" b="1" i="0" u="none" strike="noStrike" dirty="0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13.303.946.767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13.009.609.635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100,00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97,79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100,00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855502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  <a:endParaRPr lang="en-ID" sz="1600" b="1" i="0" u="none" strike="noStrike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</a:t>
                      </a:r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Badan </a:t>
                      </a:r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Keuangan</a:t>
                      </a:r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Daerah</a:t>
                      </a:r>
                      <a:endParaRPr lang="en-ID" sz="1600" b="1" i="0" u="none" strike="noStrike" dirty="0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50.321.861.154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45.371.795.865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93,87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90,16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100,00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841874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  <a:endParaRPr lang="en-ID" sz="1600" b="1" i="0" u="none" strike="noStrike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-115888" algn="l" fontAlgn="ctr"/>
                      <a:r>
                        <a:rPr lang="id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</a:t>
                      </a:r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Badan </a:t>
                      </a:r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Perencanaan</a:t>
                      </a:r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Pembangunan, </a:t>
                      </a:r>
                      <a:r>
                        <a:rPr lang="id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</a:t>
                      </a:r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Riset</a:t>
                      </a:r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dan </a:t>
                      </a:r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Inovasi</a:t>
                      </a:r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Daerah</a:t>
                      </a:r>
                      <a:endParaRPr lang="en-ID" sz="1600" b="1" i="0" u="none" strike="noStrike" dirty="0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8.371.905.494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8.184.547.962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92,99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97,76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100,00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79825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</a:t>
                      </a:r>
                      <a:endParaRPr lang="en-ID" sz="1600" b="1" i="0" u="none" strike="noStrike" dirty="0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-58738" algn="l" fontAlgn="ctr"/>
                      <a:r>
                        <a:rPr lang="en-US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Badan </a:t>
                      </a:r>
                      <a:r>
                        <a:rPr lang="en-US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Kepegawaian</a:t>
                      </a:r>
                      <a:r>
                        <a:rPr lang="en-US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dan </a:t>
                      </a:r>
                      <a:r>
                        <a:rPr lang="en-US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Pemberdayaan</a:t>
                      </a:r>
                      <a:r>
                        <a:rPr lang="en-US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Sumber</a:t>
                      </a:r>
                      <a:r>
                        <a:rPr lang="en-US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Daya </a:t>
                      </a:r>
                      <a:r>
                        <a:rPr lang="en-US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Manusia</a:t>
                      </a:r>
                      <a:r>
                        <a:rPr lang="en-US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Daerah</a:t>
                      </a:r>
                      <a:endParaRPr lang="en-US" sz="1600" b="1" i="0" u="none" strike="noStrike" dirty="0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6.618.399.552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6.100.450.246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97,49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92,17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100,00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118213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</a:t>
                      </a:r>
                      <a:endParaRPr lang="en-ID" sz="1600" b="1" i="0" u="none" strike="noStrike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Badan </a:t>
                      </a:r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Penanggulangan</a:t>
                      </a:r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Bencana</a:t>
                      </a:r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Daerah</a:t>
                      </a:r>
                      <a:endParaRPr lang="en-ID" sz="1600" b="1" i="0" u="none" strike="noStrike" dirty="0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8.546.297.262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8.097.224.032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87,33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94,75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100,00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901763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</a:t>
                      </a:r>
                      <a:endParaRPr lang="en-ID" sz="1600" b="1" i="0" u="none" strike="noStrike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Badan </a:t>
                      </a:r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Kesatuan</a:t>
                      </a:r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Bangsa</a:t>
                      </a:r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dan </a:t>
                      </a:r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Politik</a:t>
                      </a:r>
                      <a:endParaRPr lang="en-ID" sz="1600" b="1" i="0" u="none" strike="noStrike" dirty="0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29.374.278.455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28.816.799.113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98,09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98,10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98,50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078792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</a:t>
                      </a:r>
                      <a:endParaRPr lang="en-ID" sz="1600" b="1" i="0" u="none" strike="noStrike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Dinas Pendidikan dan </a:t>
                      </a:r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Kebudayaan</a:t>
                      </a:r>
                      <a:endParaRPr lang="en-ID" sz="1600" b="1" i="0" u="none" strike="noStrike" dirty="0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250.463.066.208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232.804.342.702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95,44</a:t>
                      </a:r>
                      <a:endParaRPr lang="en-ID" sz="18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92,95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96,39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611014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</a:t>
                      </a:r>
                      <a:endParaRPr lang="en-ID" sz="1600" b="1" i="0" u="none" strike="noStrike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Dinas Kesehatan</a:t>
                      </a:r>
                      <a:endParaRPr lang="en-ID" sz="1600" b="1" i="0" u="none" strike="noStrike" dirty="0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285.022.823.362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275.654.332.445</a:t>
                      </a:r>
                      <a:endParaRPr lang="en-ID" sz="18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93,66</a:t>
                      </a:r>
                      <a:endParaRPr lang="en-ID" sz="18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96,61</a:t>
                      </a:r>
                      <a:endParaRPr lang="en-ID" sz="18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96.61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716411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929650B-EE88-DB5F-2C5F-6FD15EB34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7D61DF10-6301-F82D-CF3E-EC6CE78DE112}"/>
              </a:ext>
            </a:extLst>
          </p:cNvPr>
          <p:cNvSpPr/>
          <p:nvPr/>
        </p:nvSpPr>
        <p:spPr>
          <a:xfrm>
            <a:off x="-732365" y="-561924"/>
            <a:ext cx="5555759" cy="4373898"/>
          </a:xfrm>
          <a:custGeom>
            <a:avLst/>
            <a:gdLst/>
            <a:ahLst/>
            <a:cxnLst/>
            <a:rect l="l" t="t" r="r" b="b"/>
            <a:pathLst>
              <a:path w="5555759" h="4373898">
                <a:moveTo>
                  <a:pt x="0" y="0"/>
                </a:moveTo>
                <a:lnTo>
                  <a:pt x="5555759" y="0"/>
                </a:lnTo>
                <a:lnTo>
                  <a:pt x="5555759" y="4373898"/>
                </a:lnTo>
                <a:lnTo>
                  <a:pt x="0" y="43738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xmlns="" id="{44A82013-AF49-1AF4-231E-2DB32370F74B}"/>
              </a:ext>
            </a:extLst>
          </p:cNvPr>
          <p:cNvSpPr/>
          <p:nvPr/>
        </p:nvSpPr>
        <p:spPr>
          <a:xfrm flipH="1">
            <a:off x="12226649" y="7708808"/>
            <a:ext cx="7315200" cy="3098985"/>
          </a:xfrm>
          <a:custGeom>
            <a:avLst/>
            <a:gdLst/>
            <a:ahLst/>
            <a:cxnLst/>
            <a:rect l="l" t="t" r="r" b="b"/>
            <a:pathLst>
              <a:path w="7315200" h="3098985">
                <a:moveTo>
                  <a:pt x="7315200" y="0"/>
                </a:moveTo>
                <a:lnTo>
                  <a:pt x="0" y="0"/>
                </a:lnTo>
                <a:lnTo>
                  <a:pt x="0" y="3098984"/>
                </a:lnTo>
                <a:lnTo>
                  <a:pt x="7315200" y="309898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xmlns="" id="{B08ED22D-0F97-615A-DEFC-3D75F33467AC}"/>
              </a:ext>
            </a:extLst>
          </p:cNvPr>
          <p:cNvSpPr/>
          <p:nvPr/>
        </p:nvSpPr>
        <p:spPr>
          <a:xfrm flipV="1">
            <a:off x="280770" y="6134592"/>
            <a:ext cx="3864095" cy="3899545"/>
          </a:xfrm>
          <a:custGeom>
            <a:avLst/>
            <a:gdLst/>
            <a:ahLst/>
            <a:cxnLst/>
            <a:rect l="l" t="t" r="r" b="b"/>
            <a:pathLst>
              <a:path w="3864095" h="3899545">
                <a:moveTo>
                  <a:pt x="0" y="3899545"/>
                </a:moveTo>
                <a:lnTo>
                  <a:pt x="3864095" y="3899545"/>
                </a:lnTo>
                <a:lnTo>
                  <a:pt x="3864095" y="0"/>
                </a:lnTo>
                <a:lnTo>
                  <a:pt x="0" y="0"/>
                </a:lnTo>
                <a:lnTo>
                  <a:pt x="0" y="389954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CEE4839F-FBF0-8B03-134B-5BA68E2329C7}"/>
              </a:ext>
            </a:extLst>
          </p:cNvPr>
          <p:cNvSpPr/>
          <p:nvPr/>
        </p:nvSpPr>
        <p:spPr>
          <a:xfrm flipH="1">
            <a:off x="14199852" y="271913"/>
            <a:ext cx="3864095" cy="3899545"/>
          </a:xfrm>
          <a:custGeom>
            <a:avLst/>
            <a:gdLst/>
            <a:ahLst/>
            <a:cxnLst/>
            <a:rect l="l" t="t" r="r" b="b"/>
            <a:pathLst>
              <a:path w="3864095" h="3899545">
                <a:moveTo>
                  <a:pt x="3864095" y="0"/>
                </a:moveTo>
                <a:lnTo>
                  <a:pt x="0" y="0"/>
                </a:lnTo>
                <a:lnTo>
                  <a:pt x="0" y="3899545"/>
                </a:lnTo>
                <a:lnTo>
                  <a:pt x="3864095" y="3899545"/>
                </a:lnTo>
                <a:lnTo>
                  <a:pt x="386409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67198C1-7459-8968-D1A6-5F2C3891DE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5846" y="952500"/>
            <a:ext cx="2125354" cy="458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A334A7F0-4BE3-F2A0-4FC9-CCBCDA3A15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803433"/>
              </p:ext>
            </p:extLst>
          </p:nvPr>
        </p:nvGraphicFramePr>
        <p:xfrm>
          <a:off x="1524001" y="1611506"/>
          <a:ext cx="15697199" cy="7518125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872509">
                  <a:extLst>
                    <a:ext uri="{9D8B030D-6E8A-4147-A177-3AD203B41FA5}">
                      <a16:colId xmlns:a16="http://schemas.microsoft.com/office/drawing/2014/main" xmlns="" val="2569436136"/>
                    </a:ext>
                  </a:extLst>
                </a:gridCol>
                <a:gridCol w="4386863">
                  <a:extLst>
                    <a:ext uri="{9D8B030D-6E8A-4147-A177-3AD203B41FA5}">
                      <a16:colId xmlns:a16="http://schemas.microsoft.com/office/drawing/2014/main" xmlns="" val="3253984808"/>
                    </a:ext>
                  </a:extLst>
                </a:gridCol>
                <a:gridCol w="2513028">
                  <a:extLst>
                    <a:ext uri="{9D8B030D-6E8A-4147-A177-3AD203B41FA5}">
                      <a16:colId xmlns:a16="http://schemas.microsoft.com/office/drawing/2014/main" xmlns="" val="1088253628"/>
                    </a:ext>
                  </a:extLst>
                </a:gridCol>
                <a:gridCol w="2052082">
                  <a:extLst>
                    <a:ext uri="{9D8B030D-6E8A-4147-A177-3AD203B41FA5}">
                      <a16:colId xmlns:a16="http://schemas.microsoft.com/office/drawing/2014/main" xmlns="" val="4013371588"/>
                    </a:ext>
                  </a:extLst>
                </a:gridCol>
                <a:gridCol w="1217877">
                  <a:extLst>
                    <a:ext uri="{9D8B030D-6E8A-4147-A177-3AD203B41FA5}">
                      <a16:colId xmlns:a16="http://schemas.microsoft.com/office/drawing/2014/main" xmlns="" val="3122968674"/>
                    </a:ext>
                  </a:extLst>
                </a:gridCol>
                <a:gridCol w="1469394">
                  <a:extLst>
                    <a:ext uri="{9D8B030D-6E8A-4147-A177-3AD203B41FA5}">
                      <a16:colId xmlns:a16="http://schemas.microsoft.com/office/drawing/2014/main" xmlns="" val="3116814711"/>
                    </a:ext>
                  </a:extLst>
                </a:gridCol>
                <a:gridCol w="860457">
                  <a:extLst>
                    <a:ext uri="{9D8B030D-6E8A-4147-A177-3AD203B41FA5}">
                      <a16:colId xmlns:a16="http://schemas.microsoft.com/office/drawing/2014/main" xmlns="" val="4013715902"/>
                    </a:ext>
                  </a:extLst>
                </a:gridCol>
                <a:gridCol w="847219">
                  <a:extLst>
                    <a:ext uri="{9D8B030D-6E8A-4147-A177-3AD203B41FA5}">
                      <a16:colId xmlns:a16="http://schemas.microsoft.com/office/drawing/2014/main" xmlns="" val="1382135827"/>
                    </a:ext>
                  </a:extLst>
                </a:gridCol>
                <a:gridCol w="1477770">
                  <a:extLst>
                    <a:ext uri="{9D8B030D-6E8A-4147-A177-3AD203B41FA5}">
                      <a16:colId xmlns:a16="http://schemas.microsoft.com/office/drawing/2014/main" xmlns="" val="1870136365"/>
                    </a:ext>
                  </a:extLst>
                </a:gridCol>
              </a:tblGrid>
              <a:tr h="5513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NO</a:t>
                      </a:r>
                      <a:endParaRPr lang="en-ID" sz="18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15282" marR="115282" marT="57641" marB="57641" anchor="ctr">
                    <a:solidFill>
                      <a:srgbClr val="163C3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PERANGKAT DAERAH</a:t>
                      </a:r>
                      <a:endParaRPr lang="en-ID" sz="18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15282" marR="115282" marT="57641" marB="57641" anchor="ctr">
                    <a:solidFill>
                      <a:srgbClr val="163C3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PAGU</a:t>
                      </a:r>
                      <a:endParaRPr lang="en-ID" sz="18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15282" marR="115282" marT="57641" marB="57641" anchor="ctr">
                    <a:solidFill>
                      <a:srgbClr val="163C3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REALISASI</a:t>
                      </a:r>
                      <a:endParaRPr lang="en-ID" sz="18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15282" marR="115282" marT="57641" marB="57641" anchor="ctr">
                    <a:solidFill>
                      <a:srgbClr val="163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PERSENTASE REALISASI</a:t>
                      </a:r>
                      <a:endParaRPr lang="en-ID" sz="16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15282" marR="115282" marT="57641" marB="57641" anchor="ctr">
                    <a:solidFill>
                      <a:srgbClr val="163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KRITERIA</a:t>
                      </a:r>
                      <a:endParaRPr lang="en-ID" sz="18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15282" marR="115282" marT="57641" marB="57641" anchor="ctr">
                    <a:solidFill>
                      <a:srgbClr val="163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REALISASI FISIK</a:t>
                      </a:r>
                      <a:endParaRPr lang="en-ID" sz="18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15282" marR="115282" marT="57641" marB="57641" anchor="ctr">
                    <a:solidFill>
                      <a:srgbClr val="163C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8553274"/>
                  </a:ext>
                </a:extLst>
              </a:tr>
              <a:tr h="545168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Kinerja</a:t>
                      </a:r>
                      <a:br>
                        <a:rPr lang="en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(%)</a:t>
                      </a:r>
                      <a:endParaRPr lang="en-ID" sz="18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15282" marR="115282" marT="57641" marB="57641" anchor="ctr">
                    <a:solidFill>
                      <a:srgbClr val="163C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u="none" strike="noStrike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Keuangan</a:t>
                      </a:r>
                      <a:r>
                        <a:rPr lang="en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/>
                      </a:r>
                      <a:br>
                        <a:rPr lang="en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(%)</a:t>
                      </a:r>
                      <a:endParaRPr lang="en-ID" sz="18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15282" marR="115282" marT="57641" marB="57641" anchor="ctr">
                    <a:solidFill>
                      <a:srgbClr val="163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</a:t>
                      </a:r>
                      <a:endParaRPr lang="en-ID" sz="18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rgbClr val="163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Rp</a:t>
                      </a:r>
                      <a:endParaRPr lang="en-ID" sz="18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rgbClr val="163C3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172936"/>
                  </a:ext>
                </a:extLst>
              </a:tr>
              <a:tr h="42265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  <a:endParaRPr lang="en-ID" sz="1600" b="1" i="1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rgbClr val="163C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  <a:endParaRPr lang="en-ID" sz="1600" b="1" i="1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rgbClr val="163C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ID" sz="1600" b="1" i="1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rgbClr val="163C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r>
                        <a:rPr lang="id-ID" sz="160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  <a:endParaRPr lang="en-ID" sz="1600" b="1" i="1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rgbClr val="163C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  <a:endParaRPr lang="en-ID" sz="1600" b="1" i="1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rgbClr val="163C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</a:t>
                      </a:r>
                      <a:endParaRPr lang="en-ID" sz="1600" b="1" i="1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rgbClr val="163C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</a:t>
                      </a:r>
                      <a:endParaRPr lang="en-ID" sz="1600" b="1" i="1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rgbClr val="163C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</a:t>
                      </a:r>
                      <a:endParaRPr lang="en-ID" sz="1600" b="1" i="1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rgbClr val="163C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</a:t>
                      </a:r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ID" sz="1600" b="1" i="1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rgbClr val="163C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2036708"/>
                  </a:ext>
                </a:extLst>
              </a:tr>
              <a:tr h="546224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</a:t>
                      </a:r>
                      <a:endParaRPr lang="en-ID" sz="1600" b="1" i="0" u="none" strike="noStrike" dirty="0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</a:t>
                      </a:r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Dinas</a:t>
                      </a:r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Sosial</a:t>
                      </a:r>
                      <a:endParaRPr lang="en-ID" sz="1600" b="1" i="0" u="none" strike="noStrike" dirty="0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8.310.207.097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7.997.031.172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100,00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96,23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98,35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22495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</a:t>
                      </a:r>
                      <a:endParaRPr lang="en-ID" sz="1600" b="1" i="0" u="none" strike="noStrike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-115888" algn="l" fontAlgn="ctr"/>
                      <a:r>
                        <a:rPr lang="id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</a:t>
                      </a:r>
                      <a:r>
                        <a:rPr lang="fi-FI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Dinas Pekerjaan Umum dan Penataan </a:t>
                      </a:r>
                      <a:r>
                        <a:rPr lang="id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</a:t>
                      </a:r>
                      <a:r>
                        <a:rPr lang="fi-FI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Ruang</a:t>
                      </a:r>
                      <a:endParaRPr lang="fi-FI" sz="1600" b="1" i="0" u="none" strike="noStrike" dirty="0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61.119.585.143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57.630.508.859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93,61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94,29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84,21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6304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13</a:t>
                      </a:r>
                      <a:endParaRPr lang="en-ID" sz="1600" b="1" i="0" u="none" strike="noStrike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-115888" algn="l" fontAlgn="ctr"/>
                      <a:r>
                        <a:rPr lang="id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</a:t>
                      </a:r>
                      <a:r>
                        <a:rPr lang="fi-FI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Dinas Perumahan dan Kawasan </a:t>
                      </a:r>
                      <a:r>
                        <a:rPr lang="id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</a:t>
                      </a:r>
                      <a:r>
                        <a:rPr lang="fi-FI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Permukiman</a:t>
                      </a:r>
                      <a:endParaRPr lang="fi-FI" sz="1600" b="1" i="0" u="none" strike="noStrike" dirty="0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11.993.531.649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11.097.564.067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99,84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92,53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100,00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855502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</a:t>
                      </a:r>
                      <a:endParaRPr lang="en-ID" sz="1600" b="1" i="0" u="none" strike="noStrike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</a:t>
                      </a:r>
                      <a:r>
                        <a:rPr lang="fi-FI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Dinas Satuan Polisi Pamong Praja</a:t>
                      </a:r>
                      <a:endParaRPr lang="fi-FI" sz="1600" b="1" i="0" u="none" strike="noStrike" dirty="0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21.094.562.498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20.709.645.806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100,00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98,18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98,18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841874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15</a:t>
                      </a:r>
                      <a:endParaRPr lang="en-ID" sz="1600" b="1" i="0" u="none" strike="noStrike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-115888" algn="l" fontAlgn="ctr"/>
                      <a:r>
                        <a:rPr lang="id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</a:t>
                      </a:r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Dinas</a:t>
                      </a:r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Penanaman</a:t>
                      </a:r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Modal, </a:t>
                      </a:r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Pelayanan</a:t>
                      </a:r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id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</a:t>
                      </a:r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Terpadu</a:t>
                      </a:r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Satu </a:t>
                      </a:r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Pintu</a:t>
                      </a:r>
                      <a:endParaRPr lang="en-ID" sz="1600" b="1" i="0" u="none" strike="noStrike" dirty="0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6.961.641.364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6.507.085.986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94,88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93,47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96,79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79825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</a:t>
                      </a:r>
                      <a:endParaRPr lang="en-ID" sz="1600" b="1" i="0" u="none" strike="noStrike" dirty="0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1" marR="9381" marT="93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Dinas Tenaga </a:t>
                      </a:r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Kerja</a:t>
                      </a:r>
                      <a:endParaRPr lang="en-ID" sz="1600" b="1" i="0" u="none" strike="noStrike" dirty="0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1" marR="9381" marT="93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1.707.364.268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 1.678.336.601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97,34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98,30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100,00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118213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17</a:t>
                      </a:r>
                      <a:endParaRPr lang="en-ID" sz="1600" b="1" i="0" u="none" strike="noStrike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1" marR="9381" marT="93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Dinas</a:t>
                      </a:r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Pangan</a:t>
                      </a:r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dan </a:t>
                      </a:r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Pertanian</a:t>
                      </a:r>
                      <a:endParaRPr lang="en-ID" sz="1600" b="1" i="0" u="none" strike="noStrike" dirty="0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1" marR="9381" marT="93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8.475.579.658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8.083.064.202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100,00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95,37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97,01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901763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</a:t>
                      </a:r>
                      <a:endParaRPr lang="en-ID" sz="1600" b="1" i="0" u="none" strike="noStrike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1" marR="9381" marT="93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Dinas</a:t>
                      </a:r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Koperasi</a:t>
                      </a:r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UMKM dan </a:t>
                      </a:r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Perdagangan</a:t>
                      </a:r>
                      <a:endParaRPr lang="en-ID" sz="1600" b="1" i="0" u="none" strike="noStrike" dirty="0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1" marR="9381" marT="93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26.135.481.324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25.574.305.129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93,75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97,85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100,00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078792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19</a:t>
                      </a:r>
                      <a:endParaRPr lang="en-ID" sz="1600" b="1" i="0" u="none" strike="noStrike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1" marR="9381" marT="93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Dinas </a:t>
                      </a:r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Kependudukan</a:t>
                      </a:r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dan </a:t>
                      </a:r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Pencatatan</a:t>
                      </a:r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Sipil</a:t>
                      </a:r>
                      <a:endParaRPr lang="en-ID" sz="1600" b="1" i="0" u="none" strike="noStrike" dirty="0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1" marR="9381" marT="93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6.187.722.119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6.115.598.363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96,55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98,83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100,00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611014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</a:t>
                      </a:r>
                      <a:endParaRPr lang="en-ID" sz="1600" b="1" i="0" u="none" strike="noStrike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1" marR="9381" marT="93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Dinas</a:t>
                      </a:r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Lingkungan</a:t>
                      </a:r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Hidup</a:t>
                      </a:r>
                      <a:endParaRPr lang="en-ID" sz="1600" b="1" i="0" u="none" strike="noStrike" dirty="0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1" marR="9381" marT="93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29.733.436.755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28.472.521.609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97,26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95,76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97,98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7164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297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E4A7F38-9BE7-2A8C-D03A-A80317566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D6B900CA-D807-9B96-16AB-A5A7692EB7D4}"/>
              </a:ext>
            </a:extLst>
          </p:cNvPr>
          <p:cNvSpPr/>
          <p:nvPr/>
        </p:nvSpPr>
        <p:spPr>
          <a:xfrm>
            <a:off x="-732365" y="-561924"/>
            <a:ext cx="5555759" cy="4373898"/>
          </a:xfrm>
          <a:custGeom>
            <a:avLst/>
            <a:gdLst/>
            <a:ahLst/>
            <a:cxnLst/>
            <a:rect l="l" t="t" r="r" b="b"/>
            <a:pathLst>
              <a:path w="5555759" h="4373898">
                <a:moveTo>
                  <a:pt x="0" y="0"/>
                </a:moveTo>
                <a:lnTo>
                  <a:pt x="5555759" y="0"/>
                </a:lnTo>
                <a:lnTo>
                  <a:pt x="5555759" y="4373898"/>
                </a:lnTo>
                <a:lnTo>
                  <a:pt x="0" y="43738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xmlns="" id="{26507241-5D08-33A0-9AED-311E7887FA00}"/>
              </a:ext>
            </a:extLst>
          </p:cNvPr>
          <p:cNvSpPr/>
          <p:nvPr/>
        </p:nvSpPr>
        <p:spPr>
          <a:xfrm flipH="1">
            <a:off x="12226649" y="7708808"/>
            <a:ext cx="7315200" cy="3098985"/>
          </a:xfrm>
          <a:custGeom>
            <a:avLst/>
            <a:gdLst/>
            <a:ahLst/>
            <a:cxnLst/>
            <a:rect l="l" t="t" r="r" b="b"/>
            <a:pathLst>
              <a:path w="7315200" h="3098985">
                <a:moveTo>
                  <a:pt x="7315200" y="0"/>
                </a:moveTo>
                <a:lnTo>
                  <a:pt x="0" y="0"/>
                </a:lnTo>
                <a:lnTo>
                  <a:pt x="0" y="3098984"/>
                </a:lnTo>
                <a:lnTo>
                  <a:pt x="7315200" y="309898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xmlns="" id="{9C606A08-4FA9-374D-4E71-0D45E297FC0C}"/>
              </a:ext>
            </a:extLst>
          </p:cNvPr>
          <p:cNvSpPr/>
          <p:nvPr/>
        </p:nvSpPr>
        <p:spPr>
          <a:xfrm flipV="1">
            <a:off x="280770" y="6134592"/>
            <a:ext cx="3864095" cy="3899545"/>
          </a:xfrm>
          <a:custGeom>
            <a:avLst/>
            <a:gdLst/>
            <a:ahLst/>
            <a:cxnLst/>
            <a:rect l="l" t="t" r="r" b="b"/>
            <a:pathLst>
              <a:path w="3864095" h="3899545">
                <a:moveTo>
                  <a:pt x="0" y="3899545"/>
                </a:moveTo>
                <a:lnTo>
                  <a:pt x="3864095" y="3899545"/>
                </a:lnTo>
                <a:lnTo>
                  <a:pt x="3864095" y="0"/>
                </a:lnTo>
                <a:lnTo>
                  <a:pt x="0" y="0"/>
                </a:lnTo>
                <a:lnTo>
                  <a:pt x="0" y="389954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9AF036C0-49F0-24B7-E44B-35948015B9FD}"/>
              </a:ext>
            </a:extLst>
          </p:cNvPr>
          <p:cNvSpPr/>
          <p:nvPr/>
        </p:nvSpPr>
        <p:spPr>
          <a:xfrm flipH="1">
            <a:off x="14199852" y="271913"/>
            <a:ext cx="3864095" cy="3899545"/>
          </a:xfrm>
          <a:custGeom>
            <a:avLst/>
            <a:gdLst/>
            <a:ahLst/>
            <a:cxnLst/>
            <a:rect l="l" t="t" r="r" b="b"/>
            <a:pathLst>
              <a:path w="3864095" h="3899545">
                <a:moveTo>
                  <a:pt x="3864095" y="0"/>
                </a:moveTo>
                <a:lnTo>
                  <a:pt x="0" y="0"/>
                </a:lnTo>
                <a:lnTo>
                  <a:pt x="0" y="3899545"/>
                </a:lnTo>
                <a:lnTo>
                  <a:pt x="3864095" y="3899545"/>
                </a:lnTo>
                <a:lnTo>
                  <a:pt x="386409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67C3214-7E37-651F-2880-F6370F90C9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5846" y="952500"/>
            <a:ext cx="2125354" cy="458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4CBB1853-1257-B1EE-1E01-65B00E567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327589"/>
              </p:ext>
            </p:extLst>
          </p:nvPr>
        </p:nvGraphicFramePr>
        <p:xfrm>
          <a:off x="1524001" y="1611506"/>
          <a:ext cx="15697199" cy="7518125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872509">
                  <a:extLst>
                    <a:ext uri="{9D8B030D-6E8A-4147-A177-3AD203B41FA5}">
                      <a16:colId xmlns:a16="http://schemas.microsoft.com/office/drawing/2014/main" xmlns="" val="2569436136"/>
                    </a:ext>
                  </a:extLst>
                </a:gridCol>
                <a:gridCol w="4386863">
                  <a:extLst>
                    <a:ext uri="{9D8B030D-6E8A-4147-A177-3AD203B41FA5}">
                      <a16:colId xmlns:a16="http://schemas.microsoft.com/office/drawing/2014/main" xmlns="" val="3253984808"/>
                    </a:ext>
                  </a:extLst>
                </a:gridCol>
                <a:gridCol w="2513028">
                  <a:extLst>
                    <a:ext uri="{9D8B030D-6E8A-4147-A177-3AD203B41FA5}">
                      <a16:colId xmlns:a16="http://schemas.microsoft.com/office/drawing/2014/main" xmlns="" val="1088253628"/>
                    </a:ext>
                  </a:extLst>
                </a:gridCol>
                <a:gridCol w="2052082">
                  <a:extLst>
                    <a:ext uri="{9D8B030D-6E8A-4147-A177-3AD203B41FA5}">
                      <a16:colId xmlns:a16="http://schemas.microsoft.com/office/drawing/2014/main" xmlns="" val="4013371588"/>
                    </a:ext>
                  </a:extLst>
                </a:gridCol>
                <a:gridCol w="1217877">
                  <a:extLst>
                    <a:ext uri="{9D8B030D-6E8A-4147-A177-3AD203B41FA5}">
                      <a16:colId xmlns:a16="http://schemas.microsoft.com/office/drawing/2014/main" xmlns="" val="3122968674"/>
                    </a:ext>
                  </a:extLst>
                </a:gridCol>
                <a:gridCol w="1469394">
                  <a:extLst>
                    <a:ext uri="{9D8B030D-6E8A-4147-A177-3AD203B41FA5}">
                      <a16:colId xmlns:a16="http://schemas.microsoft.com/office/drawing/2014/main" xmlns="" val="3116814711"/>
                    </a:ext>
                  </a:extLst>
                </a:gridCol>
                <a:gridCol w="860457">
                  <a:extLst>
                    <a:ext uri="{9D8B030D-6E8A-4147-A177-3AD203B41FA5}">
                      <a16:colId xmlns:a16="http://schemas.microsoft.com/office/drawing/2014/main" xmlns="" val="4013715902"/>
                    </a:ext>
                  </a:extLst>
                </a:gridCol>
                <a:gridCol w="847219">
                  <a:extLst>
                    <a:ext uri="{9D8B030D-6E8A-4147-A177-3AD203B41FA5}">
                      <a16:colId xmlns:a16="http://schemas.microsoft.com/office/drawing/2014/main" xmlns="" val="1382135827"/>
                    </a:ext>
                  </a:extLst>
                </a:gridCol>
                <a:gridCol w="1477770">
                  <a:extLst>
                    <a:ext uri="{9D8B030D-6E8A-4147-A177-3AD203B41FA5}">
                      <a16:colId xmlns:a16="http://schemas.microsoft.com/office/drawing/2014/main" xmlns="" val="1870136365"/>
                    </a:ext>
                  </a:extLst>
                </a:gridCol>
              </a:tblGrid>
              <a:tr h="5513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NO</a:t>
                      </a:r>
                      <a:endParaRPr lang="en-ID" sz="18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15282" marR="115282" marT="57641" marB="57641" anchor="ctr">
                    <a:solidFill>
                      <a:srgbClr val="163C3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PERANGKAT DAERAH</a:t>
                      </a:r>
                      <a:endParaRPr lang="en-ID" sz="18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15282" marR="115282" marT="57641" marB="57641" anchor="ctr">
                    <a:solidFill>
                      <a:srgbClr val="163C3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PAGU</a:t>
                      </a:r>
                      <a:endParaRPr lang="en-ID" sz="18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15282" marR="115282" marT="57641" marB="57641" anchor="ctr">
                    <a:solidFill>
                      <a:srgbClr val="163C3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REALISASI</a:t>
                      </a:r>
                      <a:endParaRPr lang="en-ID" sz="18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15282" marR="115282" marT="57641" marB="57641" anchor="ctr">
                    <a:solidFill>
                      <a:srgbClr val="163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PERSENTASE REALISASI</a:t>
                      </a:r>
                      <a:endParaRPr lang="en-ID" sz="16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15282" marR="115282" marT="57641" marB="57641" anchor="ctr">
                    <a:solidFill>
                      <a:srgbClr val="163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KRITERIA</a:t>
                      </a:r>
                      <a:endParaRPr lang="en-ID" sz="18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15282" marR="115282" marT="57641" marB="57641" anchor="ctr">
                    <a:solidFill>
                      <a:srgbClr val="163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REALISASI FISIK</a:t>
                      </a:r>
                      <a:endParaRPr lang="en-ID" sz="18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15282" marR="115282" marT="57641" marB="57641" anchor="ctr">
                    <a:solidFill>
                      <a:srgbClr val="163C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8553274"/>
                  </a:ext>
                </a:extLst>
              </a:tr>
              <a:tr h="545168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Kinerja</a:t>
                      </a:r>
                      <a:br>
                        <a:rPr lang="en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(%)</a:t>
                      </a:r>
                      <a:endParaRPr lang="en-ID" sz="18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15282" marR="115282" marT="57641" marB="57641" anchor="ctr">
                    <a:solidFill>
                      <a:srgbClr val="163C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u="none" strike="noStrike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Keuangan</a:t>
                      </a:r>
                      <a:r>
                        <a:rPr lang="en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/>
                      </a:r>
                      <a:br>
                        <a:rPr lang="en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(%)</a:t>
                      </a:r>
                      <a:endParaRPr lang="en-ID" sz="18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15282" marR="115282" marT="57641" marB="57641" anchor="ctr">
                    <a:solidFill>
                      <a:srgbClr val="163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</a:t>
                      </a:r>
                      <a:endParaRPr lang="en-ID" sz="18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rgbClr val="163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Rp</a:t>
                      </a:r>
                      <a:endParaRPr lang="en-ID" sz="18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rgbClr val="163C3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172936"/>
                  </a:ext>
                </a:extLst>
              </a:tr>
              <a:tr h="42265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  <a:endParaRPr lang="en-ID" sz="1600" b="1" i="1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rgbClr val="163C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  <a:endParaRPr lang="en-ID" sz="1600" b="1" i="1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rgbClr val="163C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ID" sz="1600" b="1" i="1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rgbClr val="163C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r>
                        <a:rPr lang="id-ID" sz="160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  <a:endParaRPr lang="en-ID" sz="1600" b="1" i="1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rgbClr val="163C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  <a:endParaRPr lang="en-ID" sz="1600" b="1" i="1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rgbClr val="163C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</a:t>
                      </a:r>
                      <a:endParaRPr lang="en-ID" sz="1600" b="1" i="1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rgbClr val="163C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</a:t>
                      </a:r>
                      <a:endParaRPr lang="en-ID" sz="1600" b="1" i="1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rgbClr val="163C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</a:t>
                      </a:r>
                      <a:endParaRPr lang="en-ID" sz="1600" b="1" i="1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rgbClr val="163C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</a:t>
                      </a:r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ID" sz="1600" b="1" i="1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rgbClr val="163C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2036708"/>
                  </a:ext>
                </a:extLst>
              </a:tr>
              <a:tr h="546224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21</a:t>
                      </a:r>
                      <a:endParaRPr lang="en-ID" sz="1600" b="1" i="0" u="none" strike="noStrike" dirty="0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1" marR="9381" marT="93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Dinas</a:t>
                      </a:r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Pariwisata</a:t>
                      </a:r>
                      <a:endParaRPr lang="en-ID" sz="1600" b="1" i="0" u="none" strike="noStrike" dirty="0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1" marR="9381" marT="93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10.170.219.357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9.833.265.437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99,99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96,69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100,00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22495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22</a:t>
                      </a:r>
                      <a:endParaRPr lang="en-ID" sz="1600" b="1" i="0" u="none" strike="noStrike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1" marR="9381" marT="93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Dinas </a:t>
                      </a:r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Perpustakaan</a:t>
                      </a:r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dan </a:t>
                      </a:r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Kearsipan</a:t>
                      </a:r>
                      <a:endParaRPr lang="en-ID" sz="1600" b="1" i="0" u="none" strike="noStrike" dirty="0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1" marR="9381" marT="93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5.652.855.641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5.526.242.308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100,00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97,76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99,92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6304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23</a:t>
                      </a:r>
                      <a:endParaRPr lang="en-ID" sz="1600" b="1" i="0" u="none" strike="noStrike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1" marR="9381" marT="93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Dinas</a:t>
                      </a:r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Komunikasi</a:t>
                      </a:r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dan</a:t>
                      </a:r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Informatika</a:t>
                      </a:r>
                      <a:endParaRPr lang="en-ID" sz="1600" b="1" i="0" u="none" strike="noStrike" dirty="0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1" marR="9381" marT="93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15.135.968.330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14.719.619.607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98,87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97,25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98,65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855502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24</a:t>
                      </a:r>
                      <a:endParaRPr lang="en-ID" sz="1600" b="1" i="0" u="none" strike="noStrike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1" marR="9381" marT="93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Dinas</a:t>
                      </a:r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Perhubungan</a:t>
                      </a:r>
                      <a:endParaRPr lang="en-ID" sz="1600" b="1" i="0" u="none" strike="noStrike" dirty="0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1" marR="9381" marT="93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16.048.801.622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14.207.675.331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100,00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88,53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93,18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841874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25</a:t>
                      </a:r>
                      <a:endParaRPr lang="en-ID" sz="1600" b="1" i="0" u="none" strike="noStrike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1" marR="9381" marT="93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Dinas Pemuda dan </a:t>
                      </a:r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Olahraga</a:t>
                      </a:r>
                      <a:endParaRPr lang="en-ID" sz="1600" b="1" i="0" u="none" strike="noStrike" dirty="0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1" marR="9381" marT="93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9.001.892.609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8.065.792.908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100,00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89,60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97,06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79825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26</a:t>
                      </a:r>
                      <a:endParaRPr lang="en-ID" sz="1600" b="1" i="0" u="none" strike="noStrike" dirty="0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1" marR="9381" marT="93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Dinas </a:t>
                      </a:r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Kelautan</a:t>
                      </a:r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dan </a:t>
                      </a:r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Perikanan</a:t>
                      </a:r>
                      <a:endParaRPr lang="en-ID" sz="1600" b="1" i="0" u="none" strike="noStrike" dirty="0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1" marR="9381" marT="93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5.724.626.935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5.506.386.355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93,22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96,19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99,33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118213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27</a:t>
                      </a:r>
                      <a:endParaRPr lang="en-ID" sz="1600" b="1" i="0" u="none" strike="noStrike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1" marR="9381" marT="93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Dinas</a:t>
                      </a:r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Pemberdayaan</a:t>
                      </a:r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Perempuan, </a:t>
                      </a:r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Perlindungan</a:t>
                      </a:r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Anak dan KB</a:t>
                      </a:r>
                      <a:endParaRPr lang="en-ID" sz="1600" b="1" i="0" u="none" strike="noStrike" dirty="0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1" marR="9381" marT="93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13.278.809.632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12.638.248.911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97,35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95,18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99,81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901763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28</a:t>
                      </a:r>
                      <a:endParaRPr lang="en-ID" sz="1600" b="1" i="0" u="none" strike="noStrike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1" marR="9381" marT="93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Kecamatan</a:t>
                      </a:r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Rangkui</a:t>
                      </a:r>
                      <a:endParaRPr lang="en-ID" sz="1600" b="1" i="0" u="none" strike="noStrike" dirty="0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1" marR="9381" marT="93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14.614.545.156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12.473.138.555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98,97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85,35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100,00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078792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29</a:t>
                      </a:r>
                      <a:endParaRPr lang="en-ID" sz="1600" b="1" i="0" u="none" strike="noStrike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1" marR="9381" marT="93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b="1" u="none" strike="noStrike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Kecamatan Gerunggang</a:t>
                      </a:r>
                      <a:endParaRPr lang="en-ID" sz="1600" b="1" i="0" u="none" strike="noStrike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1" marR="9381" marT="93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12.444.144.678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11.271.670.654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100,00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90,58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99,00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611014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30</a:t>
                      </a:r>
                      <a:endParaRPr lang="en-ID" sz="1600" b="1" i="0" u="none" strike="noStrike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1" marR="9381" marT="93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Kecamatan</a:t>
                      </a:r>
                      <a:r>
                        <a:rPr lang="en-ID" sz="16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ID" sz="16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Pangkalbalam</a:t>
                      </a:r>
                      <a:endParaRPr lang="en-ID" sz="1600" b="1" i="0" u="none" strike="noStrike" dirty="0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1" marR="9381" marT="93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9.586.640.267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9.460.262.670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99,80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98,68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100,00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7164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029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29CB2B7-E722-10FA-8432-D8B0DFD67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2637A910-8E83-AF14-B9FC-A81E8A289DAA}"/>
              </a:ext>
            </a:extLst>
          </p:cNvPr>
          <p:cNvSpPr/>
          <p:nvPr/>
        </p:nvSpPr>
        <p:spPr>
          <a:xfrm>
            <a:off x="-732365" y="-561924"/>
            <a:ext cx="5555759" cy="4373898"/>
          </a:xfrm>
          <a:custGeom>
            <a:avLst/>
            <a:gdLst/>
            <a:ahLst/>
            <a:cxnLst/>
            <a:rect l="l" t="t" r="r" b="b"/>
            <a:pathLst>
              <a:path w="5555759" h="4373898">
                <a:moveTo>
                  <a:pt x="0" y="0"/>
                </a:moveTo>
                <a:lnTo>
                  <a:pt x="5555759" y="0"/>
                </a:lnTo>
                <a:lnTo>
                  <a:pt x="5555759" y="4373898"/>
                </a:lnTo>
                <a:lnTo>
                  <a:pt x="0" y="43738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xmlns="" id="{4126CAE3-BFDD-1AE4-33B7-8B30EA85684E}"/>
              </a:ext>
            </a:extLst>
          </p:cNvPr>
          <p:cNvSpPr/>
          <p:nvPr/>
        </p:nvSpPr>
        <p:spPr>
          <a:xfrm flipH="1">
            <a:off x="12226649" y="7708808"/>
            <a:ext cx="7315200" cy="3098985"/>
          </a:xfrm>
          <a:custGeom>
            <a:avLst/>
            <a:gdLst/>
            <a:ahLst/>
            <a:cxnLst/>
            <a:rect l="l" t="t" r="r" b="b"/>
            <a:pathLst>
              <a:path w="7315200" h="3098985">
                <a:moveTo>
                  <a:pt x="7315200" y="0"/>
                </a:moveTo>
                <a:lnTo>
                  <a:pt x="0" y="0"/>
                </a:lnTo>
                <a:lnTo>
                  <a:pt x="0" y="3098984"/>
                </a:lnTo>
                <a:lnTo>
                  <a:pt x="7315200" y="309898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xmlns="" id="{B081F3AE-3C33-BA86-3293-4B8B1C1EAA8D}"/>
              </a:ext>
            </a:extLst>
          </p:cNvPr>
          <p:cNvSpPr/>
          <p:nvPr/>
        </p:nvSpPr>
        <p:spPr>
          <a:xfrm flipV="1">
            <a:off x="280770" y="6134592"/>
            <a:ext cx="3864095" cy="3899545"/>
          </a:xfrm>
          <a:custGeom>
            <a:avLst/>
            <a:gdLst/>
            <a:ahLst/>
            <a:cxnLst/>
            <a:rect l="l" t="t" r="r" b="b"/>
            <a:pathLst>
              <a:path w="3864095" h="3899545">
                <a:moveTo>
                  <a:pt x="0" y="3899545"/>
                </a:moveTo>
                <a:lnTo>
                  <a:pt x="3864095" y="3899545"/>
                </a:lnTo>
                <a:lnTo>
                  <a:pt x="3864095" y="0"/>
                </a:lnTo>
                <a:lnTo>
                  <a:pt x="0" y="0"/>
                </a:lnTo>
                <a:lnTo>
                  <a:pt x="0" y="389954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6995866A-C7EF-84D7-5562-B621278027F5}"/>
              </a:ext>
            </a:extLst>
          </p:cNvPr>
          <p:cNvSpPr/>
          <p:nvPr/>
        </p:nvSpPr>
        <p:spPr>
          <a:xfrm flipH="1">
            <a:off x="14199852" y="271913"/>
            <a:ext cx="3864095" cy="3899545"/>
          </a:xfrm>
          <a:custGeom>
            <a:avLst/>
            <a:gdLst/>
            <a:ahLst/>
            <a:cxnLst/>
            <a:rect l="l" t="t" r="r" b="b"/>
            <a:pathLst>
              <a:path w="3864095" h="3899545">
                <a:moveTo>
                  <a:pt x="3864095" y="0"/>
                </a:moveTo>
                <a:lnTo>
                  <a:pt x="0" y="0"/>
                </a:lnTo>
                <a:lnTo>
                  <a:pt x="0" y="3899545"/>
                </a:lnTo>
                <a:lnTo>
                  <a:pt x="3864095" y="3899545"/>
                </a:lnTo>
                <a:lnTo>
                  <a:pt x="386409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93D97D8-679F-D578-8E74-5FADE0224E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566" y="1116504"/>
            <a:ext cx="2125354" cy="458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EC2AEA93-5721-F384-8975-3EF32E289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320237"/>
              </p:ext>
            </p:extLst>
          </p:nvPr>
        </p:nvGraphicFramePr>
        <p:xfrm>
          <a:off x="1447800" y="2229976"/>
          <a:ext cx="15697199" cy="5726443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872509">
                  <a:extLst>
                    <a:ext uri="{9D8B030D-6E8A-4147-A177-3AD203B41FA5}">
                      <a16:colId xmlns:a16="http://schemas.microsoft.com/office/drawing/2014/main" xmlns="" val="2569436136"/>
                    </a:ext>
                  </a:extLst>
                </a:gridCol>
                <a:gridCol w="4386863">
                  <a:extLst>
                    <a:ext uri="{9D8B030D-6E8A-4147-A177-3AD203B41FA5}">
                      <a16:colId xmlns:a16="http://schemas.microsoft.com/office/drawing/2014/main" xmlns="" val="3253984808"/>
                    </a:ext>
                  </a:extLst>
                </a:gridCol>
                <a:gridCol w="2513028">
                  <a:extLst>
                    <a:ext uri="{9D8B030D-6E8A-4147-A177-3AD203B41FA5}">
                      <a16:colId xmlns:a16="http://schemas.microsoft.com/office/drawing/2014/main" xmlns="" val="1088253628"/>
                    </a:ext>
                  </a:extLst>
                </a:gridCol>
                <a:gridCol w="2052082">
                  <a:extLst>
                    <a:ext uri="{9D8B030D-6E8A-4147-A177-3AD203B41FA5}">
                      <a16:colId xmlns:a16="http://schemas.microsoft.com/office/drawing/2014/main" xmlns="" val="4013371588"/>
                    </a:ext>
                  </a:extLst>
                </a:gridCol>
                <a:gridCol w="1217877">
                  <a:extLst>
                    <a:ext uri="{9D8B030D-6E8A-4147-A177-3AD203B41FA5}">
                      <a16:colId xmlns:a16="http://schemas.microsoft.com/office/drawing/2014/main" xmlns="" val="3122968674"/>
                    </a:ext>
                  </a:extLst>
                </a:gridCol>
                <a:gridCol w="1469394">
                  <a:extLst>
                    <a:ext uri="{9D8B030D-6E8A-4147-A177-3AD203B41FA5}">
                      <a16:colId xmlns:a16="http://schemas.microsoft.com/office/drawing/2014/main" xmlns="" val="3116814711"/>
                    </a:ext>
                  </a:extLst>
                </a:gridCol>
                <a:gridCol w="860457">
                  <a:extLst>
                    <a:ext uri="{9D8B030D-6E8A-4147-A177-3AD203B41FA5}">
                      <a16:colId xmlns:a16="http://schemas.microsoft.com/office/drawing/2014/main" xmlns="" val="4013715902"/>
                    </a:ext>
                  </a:extLst>
                </a:gridCol>
                <a:gridCol w="847219">
                  <a:extLst>
                    <a:ext uri="{9D8B030D-6E8A-4147-A177-3AD203B41FA5}">
                      <a16:colId xmlns:a16="http://schemas.microsoft.com/office/drawing/2014/main" xmlns="" val="1382135827"/>
                    </a:ext>
                  </a:extLst>
                </a:gridCol>
                <a:gridCol w="1477770">
                  <a:extLst>
                    <a:ext uri="{9D8B030D-6E8A-4147-A177-3AD203B41FA5}">
                      <a16:colId xmlns:a16="http://schemas.microsoft.com/office/drawing/2014/main" xmlns="" val="1870136365"/>
                    </a:ext>
                  </a:extLst>
                </a:gridCol>
              </a:tblGrid>
              <a:tr h="8443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NO</a:t>
                      </a:r>
                      <a:endParaRPr lang="en-ID" sz="18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15282" marR="115282" marT="57641" marB="57641" anchor="ctr">
                    <a:solidFill>
                      <a:srgbClr val="163C3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PERANGKAT DAERAH</a:t>
                      </a:r>
                      <a:endParaRPr lang="en-ID" sz="18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15282" marR="115282" marT="57641" marB="57641" anchor="ctr">
                    <a:solidFill>
                      <a:srgbClr val="163C3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PAGU</a:t>
                      </a:r>
                      <a:endParaRPr lang="en-ID" sz="18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15282" marR="115282" marT="57641" marB="57641" anchor="ctr">
                    <a:solidFill>
                      <a:srgbClr val="163C3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REALISASI</a:t>
                      </a:r>
                      <a:endParaRPr lang="en-ID" sz="18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15282" marR="115282" marT="57641" marB="57641" anchor="ctr">
                    <a:solidFill>
                      <a:srgbClr val="163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PERSENTASE REALISASI</a:t>
                      </a:r>
                      <a:endParaRPr lang="en-ID" sz="20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15282" marR="115282" marT="57641" marB="57641" anchor="ctr">
                    <a:solidFill>
                      <a:srgbClr val="163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20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KRITERIA</a:t>
                      </a:r>
                      <a:endParaRPr lang="en-ID" sz="20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15282" marR="115282" marT="57641" marB="57641" anchor="ctr">
                    <a:solidFill>
                      <a:srgbClr val="163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REALISASI FISIK</a:t>
                      </a:r>
                      <a:endParaRPr lang="en-ID" sz="16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15282" marR="115282" marT="57641" marB="57641" anchor="ctr">
                    <a:solidFill>
                      <a:srgbClr val="163C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8553274"/>
                  </a:ext>
                </a:extLst>
              </a:tr>
              <a:tr h="621368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Kinerja</a:t>
                      </a:r>
                      <a:br>
                        <a:rPr lang="en-ID" sz="16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ID" sz="16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(%)</a:t>
                      </a:r>
                      <a:endParaRPr lang="en-ID" sz="16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15282" marR="115282" marT="57641" marB="57641" anchor="ctr">
                    <a:solidFill>
                      <a:srgbClr val="163C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 dirty="0" err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Keuangan</a:t>
                      </a:r>
                      <a:r>
                        <a:rPr lang="en-ID" sz="16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/>
                      </a:r>
                      <a:br>
                        <a:rPr lang="en-ID" sz="16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ID" sz="16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(%)</a:t>
                      </a:r>
                      <a:endParaRPr lang="en-ID" sz="16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15282" marR="115282" marT="57641" marB="57641" anchor="ctr">
                    <a:solidFill>
                      <a:srgbClr val="163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</a:t>
                      </a:r>
                      <a:endParaRPr lang="en-ID" sz="2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rgbClr val="163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Rp</a:t>
                      </a:r>
                      <a:endParaRPr lang="en-ID" sz="2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rgbClr val="163C3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172936"/>
                  </a:ext>
                </a:extLst>
              </a:tr>
              <a:tr h="42265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  <a:endParaRPr lang="en-ID" sz="1600" b="1" i="1" u="none" strike="noStrike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rgbClr val="163C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  <a:endParaRPr lang="en-ID" sz="1600" b="1" i="1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rgbClr val="163C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ID" sz="1600" b="1" i="1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rgbClr val="163C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r>
                        <a:rPr lang="id-ID" sz="160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  <a:endParaRPr lang="en-ID" sz="1600" b="1" i="1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rgbClr val="163C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  <a:endParaRPr lang="en-ID" sz="1600" b="1" i="1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rgbClr val="163C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</a:t>
                      </a:r>
                      <a:endParaRPr lang="en-ID" sz="1600" b="1" i="1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rgbClr val="163C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</a:t>
                      </a:r>
                      <a:endParaRPr lang="en-ID" sz="1600" b="1" i="1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rgbClr val="163C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</a:t>
                      </a:r>
                      <a:endParaRPr lang="en-ID" sz="1600" b="1" i="1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rgbClr val="163C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</a:t>
                      </a:r>
                      <a:r>
                        <a:rPr lang="en-ID" sz="160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ID" sz="1600" b="1" i="1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6" marR="9386" marT="9386" marB="0" anchor="ctr">
                    <a:solidFill>
                      <a:srgbClr val="163C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2036708"/>
                  </a:ext>
                </a:extLst>
              </a:tr>
              <a:tr h="70216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31</a:t>
                      </a:r>
                      <a:endParaRPr lang="en-ID" sz="1800" b="1" i="0" u="none" strike="noStrike" dirty="0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1" marR="9381" marT="93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Kecamatan</a:t>
                      </a:r>
                      <a:r>
                        <a:rPr lang="en-ID" sz="18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Taman Sari</a:t>
                      </a:r>
                      <a:endParaRPr lang="en-ID" sz="1800" b="1" i="0" u="none" strike="noStrike" dirty="0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1" marR="9381" marT="93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9.545.176.770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9.273.427.007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96,00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97,15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98,03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224951"/>
                  </a:ext>
                </a:extLst>
              </a:tr>
              <a:tr h="7010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u="none" strike="noStrike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32</a:t>
                      </a:r>
                      <a:endParaRPr lang="en-ID" sz="1800" b="1" i="0" u="none" strike="noStrike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1" marR="9381" marT="93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Kecamatan</a:t>
                      </a:r>
                      <a:r>
                        <a:rPr lang="en-ID" sz="18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Bukit Intan</a:t>
                      </a:r>
                      <a:endParaRPr lang="en-ID" sz="1800" b="1" i="0" u="none" strike="noStrike" dirty="0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1" marR="9381" marT="93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13.583.846.754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13.215.911.714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100,00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97,29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99,26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630410"/>
                  </a:ext>
                </a:extLst>
              </a:tr>
              <a:tr h="647139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u="none" strike="noStrike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33</a:t>
                      </a:r>
                      <a:endParaRPr lang="en-ID" sz="1800" b="1" i="0" u="none" strike="noStrike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1" marR="9381" marT="93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Kecamatan</a:t>
                      </a:r>
                      <a:r>
                        <a:rPr lang="en-ID" sz="18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ID" sz="18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Girimaya</a:t>
                      </a:r>
                      <a:endParaRPr lang="en-ID" sz="1800" b="1" i="0" u="none" strike="noStrike" dirty="0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1" marR="9381" marT="93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9.303.445.556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9.240.079.665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100,00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99,32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99,84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8555026"/>
                  </a:ext>
                </a:extLst>
              </a:tr>
              <a:tr h="741511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u="none" strike="noStrike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34</a:t>
                      </a:r>
                      <a:endParaRPr lang="en-ID" sz="1800" b="1" i="0" u="none" strike="noStrike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1" marR="9381" marT="93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8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Kecamatan</a:t>
                      </a:r>
                      <a:r>
                        <a:rPr lang="en-ID" sz="1800" b="1" u="none" strike="noStrike" dirty="0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ID" sz="1800" b="1" u="none" strike="noStrike" dirty="0" err="1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Gabek</a:t>
                      </a:r>
                      <a:endParaRPr lang="en-ID" sz="1800" b="1" i="0" u="none" strike="noStrike" dirty="0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1" marR="9381" marT="93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10.985.193.067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10.116.700.258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100,00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92,09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94,46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8418745"/>
                  </a:ext>
                </a:extLst>
              </a:tr>
              <a:tr h="104618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u="none" strike="noStrike">
                          <a:solidFill>
                            <a:srgbClr val="163C3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ID" sz="2000" b="1" i="0" u="none" strike="noStrike">
                        <a:solidFill>
                          <a:srgbClr val="163C3F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1" marR="9381" marT="93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u="none" strike="noStrike" dirty="0">
                          <a:solidFill>
                            <a:srgbClr val="C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TOTAL</a:t>
                      </a:r>
                      <a:endParaRPr lang="en-ID" sz="2000" b="1" i="0" u="none" strike="noStrike" dirty="0">
                        <a:solidFill>
                          <a:srgbClr val="C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81" marR="9381" marT="938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1.117.943.002.994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ID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1.051.056.294.641 </a:t>
                      </a:r>
                      <a:endParaRPr lang="en-ID" sz="1800" b="1" i="0" u="none" strike="noStrike" dirty="0">
                        <a:solidFill>
                          <a:srgbClr val="C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>
                          <a:solidFill>
                            <a:srgbClr val="C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97,54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 smtClean="0">
                          <a:solidFill>
                            <a:srgbClr val="C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94,02</a:t>
                      </a:r>
                      <a:endParaRPr lang="en-ID" sz="1800" b="1" i="0" u="none" strike="noStrike" dirty="0">
                        <a:solidFill>
                          <a:srgbClr val="C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98,11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798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692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3" name="Freeform 3"/>
          <p:cNvSpPr/>
          <p:nvPr/>
        </p:nvSpPr>
        <p:spPr>
          <a:xfrm>
            <a:off x="2852388" y="2567505"/>
            <a:ext cx="12583225" cy="4987533"/>
          </a:xfrm>
          <a:custGeom>
            <a:avLst/>
            <a:gdLst/>
            <a:ahLst/>
            <a:cxnLst/>
            <a:rect l="l" t="t" r="r" b="b"/>
            <a:pathLst>
              <a:path w="12583225" h="4987533">
                <a:moveTo>
                  <a:pt x="0" y="0"/>
                </a:moveTo>
                <a:lnTo>
                  <a:pt x="12583224" y="0"/>
                </a:lnTo>
                <a:lnTo>
                  <a:pt x="12583224" y="4987533"/>
                </a:lnTo>
                <a:lnTo>
                  <a:pt x="0" y="49875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4" name="Freeform 4"/>
          <p:cNvSpPr/>
          <p:nvPr/>
        </p:nvSpPr>
        <p:spPr>
          <a:xfrm>
            <a:off x="-732365" y="-561924"/>
            <a:ext cx="5555759" cy="4373898"/>
          </a:xfrm>
          <a:custGeom>
            <a:avLst/>
            <a:gdLst/>
            <a:ahLst/>
            <a:cxnLst/>
            <a:rect l="l" t="t" r="r" b="b"/>
            <a:pathLst>
              <a:path w="5555759" h="4373898">
                <a:moveTo>
                  <a:pt x="0" y="0"/>
                </a:moveTo>
                <a:lnTo>
                  <a:pt x="5555759" y="0"/>
                </a:lnTo>
                <a:lnTo>
                  <a:pt x="5555759" y="4373898"/>
                </a:lnTo>
                <a:lnTo>
                  <a:pt x="0" y="43738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2226649" y="7708808"/>
            <a:ext cx="7315200" cy="3098985"/>
          </a:xfrm>
          <a:custGeom>
            <a:avLst/>
            <a:gdLst/>
            <a:ahLst/>
            <a:cxnLst/>
            <a:rect l="l" t="t" r="r" b="b"/>
            <a:pathLst>
              <a:path w="7315200" h="3098985">
                <a:moveTo>
                  <a:pt x="7315200" y="0"/>
                </a:moveTo>
                <a:lnTo>
                  <a:pt x="0" y="0"/>
                </a:lnTo>
                <a:lnTo>
                  <a:pt x="0" y="3098984"/>
                </a:lnTo>
                <a:lnTo>
                  <a:pt x="7315200" y="309898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V="1">
            <a:off x="280770" y="6134592"/>
            <a:ext cx="3864095" cy="3899545"/>
          </a:xfrm>
          <a:custGeom>
            <a:avLst/>
            <a:gdLst/>
            <a:ahLst/>
            <a:cxnLst/>
            <a:rect l="l" t="t" r="r" b="b"/>
            <a:pathLst>
              <a:path w="3864095" h="3899545">
                <a:moveTo>
                  <a:pt x="0" y="3899545"/>
                </a:moveTo>
                <a:lnTo>
                  <a:pt x="3864095" y="3899545"/>
                </a:lnTo>
                <a:lnTo>
                  <a:pt x="3864095" y="0"/>
                </a:lnTo>
                <a:lnTo>
                  <a:pt x="0" y="0"/>
                </a:lnTo>
                <a:lnTo>
                  <a:pt x="0" y="3899545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4199852" y="271913"/>
            <a:ext cx="3864095" cy="3899545"/>
          </a:xfrm>
          <a:custGeom>
            <a:avLst/>
            <a:gdLst/>
            <a:ahLst/>
            <a:cxnLst/>
            <a:rect l="l" t="t" r="r" b="b"/>
            <a:pathLst>
              <a:path w="3864095" h="3899545">
                <a:moveTo>
                  <a:pt x="3864095" y="0"/>
                </a:moveTo>
                <a:lnTo>
                  <a:pt x="0" y="0"/>
                </a:lnTo>
                <a:lnTo>
                  <a:pt x="0" y="3899545"/>
                </a:lnTo>
                <a:lnTo>
                  <a:pt x="3864095" y="3899545"/>
                </a:lnTo>
                <a:lnTo>
                  <a:pt x="386409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486400" y="6022208"/>
            <a:ext cx="7315200" cy="252707"/>
          </a:xfrm>
          <a:custGeom>
            <a:avLst/>
            <a:gdLst/>
            <a:ahLst/>
            <a:cxnLst/>
            <a:rect l="l" t="t" r="r" b="b"/>
            <a:pathLst>
              <a:path w="7315200" h="252707">
                <a:moveTo>
                  <a:pt x="0" y="0"/>
                </a:moveTo>
                <a:lnTo>
                  <a:pt x="7315200" y="0"/>
                </a:lnTo>
                <a:lnTo>
                  <a:pt x="7315200" y="252707"/>
                </a:lnTo>
                <a:lnTo>
                  <a:pt x="0" y="25270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xmlns="" id="{5458A28A-7347-AEFA-9529-8CC638CFC927}"/>
              </a:ext>
            </a:extLst>
          </p:cNvPr>
          <p:cNvSpPr txBox="1"/>
          <p:nvPr/>
        </p:nvSpPr>
        <p:spPr>
          <a:xfrm>
            <a:off x="1577296" y="4913597"/>
            <a:ext cx="15133407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600" dirty="0">
                <a:solidFill>
                  <a:srgbClr val="163C3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“TERIMA KASIH”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4E8ECEC-EE8A-1EDE-24D8-52311D5AF2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623" y="1189460"/>
            <a:ext cx="2134234" cy="460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018EC91-0AE4-4E9E-729C-E31C76F6F4D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560834" y="88689"/>
            <a:ext cx="1236618" cy="15072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569</Words>
  <Application>Microsoft Office PowerPoint</Application>
  <PresentationFormat>Custom</PresentationFormat>
  <Paragraphs>399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League Spartan</vt:lpstr>
      <vt:lpstr>Arial</vt:lpstr>
      <vt:lpstr>Lato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Grey and Teal Modern Simple Research Project Presentation</dc:title>
  <dc:creator>Lenovo</dc:creator>
  <cp:lastModifiedBy>Bappeda</cp:lastModifiedBy>
  <cp:revision>16</cp:revision>
  <cp:lastPrinted>2025-01-21T03:59:33Z</cp:lastPrinted>
  <dcterms:created xsi:type="dcterms:W3CDTF">2006-08-16T00:00:00Z</dcterms:created>
  <dcterms:modified xsi:type="dcterms:W3CDTF">2025-02-10T01:58:29Z</dcterms:modified>
  <dc:identifier>DAGUvf8ejLI</dc:identifier>
</cp:coreProperties>
</file>